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he Seasons" charset="1" panose="00000000000000000000"/>
      <p:regular r:id="rId23"/>
    </p:embeddedFont>
    <p:embeddedFont>
      <p:font typeface="Inter" charset="1" panose="020B0502030000000004"/>
      <p:regular r:id="rId24"/>
    </p:embeddedFont>
    <p:embeddedFont>
      <p:font typeface="Inter Bold" charset="1" panose="020B0802030000000004"/>
      <p:regular r:id="rId25"/>
    </p:embeddedFont>
    <p:embeddedFont>
      <p:font typeface="Poppins Bold" charset="1" panose="00000800000000000000"/>
      <p:regular r:id="rId26"/>
    </p:embeddedFont>
    <p:embeddedFont>
      <p:font typeface="Poppin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084837">
            <a:off x="-1147952" y="2958459"/>
            <a:ext cx="5121683" cy="8910792"/>
          </a:xfrm>
          <a:custGeom>
            <a:avLst/>
            <a:gdLst/>
            <a:ahLst/>
            <a:cxnLst/>
            <a:rect r="r" b="b" t="t" l="l"/>
            <a:pathLst>
              <a:path h="8910792" w="5121683">
                <a:moveTo>
                  <a:pt x="5121683" y="0"/>
                </a:moveTo>
                <a:lnTo>
                  <a:pt x="0" y="0"/>
                </a:lnTo>
                <a:lnTo>
                  <a:pt x="0" y="8910792"/>
                </a:lnTo>
                <a:lnTo>
                  <a:pt x="5121683" y="8910792"/>
                </a:lnTo>
                <a:lnTo>
                  <a:pt x="51216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890" y="1292119"/>
            <a:ext cx="6526897" cy="7762015"/>
            <a:chOff x="0" y="0"/>
            <a:chExt cx="660400" cy="7853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785371"/>
            </a:xfrm>
            <a:custGeom>
              <a:avLst/>
              <a:gdLst/>
              <a:ahLst/>
              <a:cxnLst/>
              <a:rect r="r" b="b" t="t" l="l"/>
              <a:pathLst>
                <a:path h="78537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893"/>
                  </a:cubicBezTo>
                  <a:lnTo>
                    <a:pt x="660400" y="785371"/>
                  </a:lnTo>
                  <a:lnTo>
                    <a:pt x="0" y="785371"/>
                  </a:lnTo>
                  <a:lnTo>
                    <a:pt x="0" y="32823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4"/>
              <a:stretch>
                <a:fillRect l="-23455" t="-25192" r="-7080" b="-3022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487989" y="3163524"/>
            <a:ext cx="604912" cy="604912"/>
          </a:xfrm>
          <a:custGeom>
            <a:avLst/>
            <a:gdLst/>
            <a:ahLst/>
            <a:cxnLst/>
            <a:rect r="r" b="b" t="t" l="l"/>
            <a:pathLst>
              <a:path h="604912" w="604912">
                <a:moveTo>
                  <a:pt x="0" y="0"/>
                </a:moveTo>
                <a:lnTo>
                  <a:pt x="604913" y="0"/>
                </a:lnTo>
                <a:lnTo>
                  <a:pt x="604913" y="604912"/>
                </a:lnTo>
                <a:lnTo>
                  <a:pt x="0" y="604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98242" y="3163524"/>
            <a:ext cx="604912" cy="604912"/>
          </a:xfrm>
          <a:custGeom>
            <a:avLst/>
            <a:gdLst/>
            <a:ahLst/>
            <a:cxnLst/>
            <a:rect r="r" b="b" t="t" l="l"/>
            <a:pathLst>
              <a:path h="604912" w="604912">
                <a:moveTo>
                  <a:pt x="0" y="0"/>
                </a:moveTo>
                <a:lnTo>
                  <a:pt x="604912" y="0"/>
                </a:lnTo>
                <a:lnTo>
                  <a:pt x="604912" y="604912"/>
                </a:lnTo>
                <a:lnTo>
                  <a:pt x="0" y="604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8494" y="3163524"/>
            <a:ext cx="604912" cy="604912"/>
          </a:xfrm>
          <a:custGeom>
            <a:avLst/>
            <a:gdLst/>
            <a:ahLst/>
            <a:cxnLst/>
            <a:rect r="r" b="b" t="t" l="l"/>
            <a:pathLst>
              <a:path h="604912" w="604912">
                <a:moveTo>
                  <a:pt x="0" y="0"/>
                </a:moveTo>
                <a:lnTo>
                  <a:pt x="604913" y="0"/>
                </a:lnTo>
                <a:lnTo>
                  <a:pt x="604913" y="604912"/>
                </a:lnTo>
                <a:lnTo>
                  <a:pt x="0" y="604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18747" y="3163524"/>
            <a:ext cx="604912" cy="604912"/>
          </a:xfrm>
          <a:custGeom>
            <a:avLst/>
            <a:gdLst/>
            <a:ahLst/>
            <a:cxnLst/>
            <a:rect r="r" b="b" t="t" l="l"/>
            <a:pathLst>
              <a:path h="604912" w="604912">
                <a:moveTo>
                  <a:pt x="0" y="0"/>
                </a:moveTo>
                <a:lnTo>
                  <a:pt x="604912" y="0"/>
                </a:lnTo>
                <a:lnTo>
                  <a:pt x="604912" y="604912"/>
                </a:lnTo>
                <a:lnTo>
                  <a:pt x="0" y="604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51663" y="3855289"/>
            <a:ext cx="12620978" cy="387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48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House Dataset Analysis</a:t>
            </a:r>
          </a:p>
          <a:p>
            <a:pPr algn="l">
              <a:lnSpc>
                <a:spcPts val="6389"/>
              </a:lnSpc>
            </a:pPr>
            <a:r>
              <a:rPr lang="en-US" sz="4914" spc="-98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              </a:t>
            </a:r>
            <a:r>
              <a:rPr lang="en-US" sz="4914" spc="-98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Python Reinforcement project</a:t>
            </a:r>
          </a:p>
          <a:p>
            <a:pPr algn="l">
              <a:lnSpc>
                <a:spcPts val="1184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694931" y="7299555"/>
            <a:ext cx="4247631" cy="234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4"/>
              </a:lnSpc>
            </a:pPr>
            <a:r>
              <a:rPr lang="en-US" sz="248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SARANYA R</a:t>
            </a:r>
          </a:p>
          <a:p>
            <a:pPr algn="just">
              <a:lnSpc>
                <a:spcPts val="4094"/>
              </a:lnSpc>
            </a:pPr>
            <a:r>
              <a:rPr lang="en-US" sz="248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DA&amp;DS - May Batch</a:t>
            </a:r>
          </a:p>
          <a:p>
            <a:pPr algn="just">
              <a:lnSpc>
                <a:spcPts val="4094"/>
              </a:lnSpc>
            </a:pPr>
            <a:r>
              <a:rPr lang="en-US" sz="248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21-July-2025</a:t>
            </a:r>
          </a:p>
          <a:p>
            <a:pPr algn="just">
              <a:lnSpc>
                <a:spcPts val="2977"/>
              </a:lnSpc>
            </a:pPr>
          </a:p>
          <a:p>
            <a:pPr algn="just">
              <a:lnSpc>
                <a:spcPts val="297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8062" y="1475443"/>
            <a:ext cx="17147250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37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Relationships Between Variables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19419" y="3366651"/>
            <a:ext cx="14143583" cy="293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3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Analyzed relationships between price, waterfront status, and property condition using t-tests, ANOVA, and chi-square tests.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13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Key finding: Waterfront properties (p=0.003) and higher-condition homes (p&lt;0.001) showed significantly higher prices.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5306083">
            <a:off x="3076518" y="-2625494"/>
            <a:ext cx="3018127" cy="5250989"/>
          </a:xfrm>
          <a:custGeom>
            <a:avLst/>
            <a:gdLst/>
            <a:ahLst/>
            <a:cxnLst/>
            <a:rect r="r" b="b" t="t" l="l"/>
            <a:pathLst>
              <a:path h="5250989" w="3018127">
                <a:moveTo>
                  <a:pt x="3018127" y="0"/>
                </a:moveTo>
                <a:lnTo>
                  <a:pt x="0" y="0"/>
                </a:lnTo>
                <a:lnTo>
                  <a:pt x="0" y="5250988"/>
                </a:lnTo>
                <a:lnTo>
                  <a:pt x="3018127" y="5250988"/>
                </a:lnTo>
                <a:lnTo>
                  <a:pt x="30181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85460" y="3682263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85460" y="5143500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7"/>
                </a:lnTo>
                <a:lnTo>
                  <a:pt x="0" y="371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85052" y="6298446"/>
            <a:ext cx="6121106" cy="3595890"/>
          </a:xfrm>
          <a:custGeom>
            <a:avLst/>
            <a:gdLst/>
            <a:ahLst/>
            <a:cxnLst/>
            <a:rect r="r" b="b" t="t" l="l"/>
            <a:pathLst>
              <a:path h="3595890" w="6121106">
                <a:moveTo>
                  <a:pt x="0" y="0"/>
                </a:moveTo>
                <a:lnTo>
                  <a:pt x="6121106" y="0"/>
                </a:lnTo>
                <a:lnTo>
                  <a:pt x="6121106" y="3595890"/>
                </a:lnTo>
                <a:lnTo>
                  <a:pt x="0" y="3595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1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3253" y="1159160"/>
            <a:ext cx="12061676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spc="-17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Comparative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01976" y="3032125"/>
            <a:ext cx="13055033" cy="2684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Data visualization is crucial because it transforms raw data into a visual format, making it easier to understand, analyze, and extract meaningful insights.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It helps identify patterns, trends, and outliers, facilitates faster decision-making, and enhances communication of information.</a:t>
            </a: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4435042">
            <a:off x="13830790" y="-3352976"/>
            <a:ext cx="4389837" cy="7637514"/>
          </a:xfrm>
          <a:custGeom>
            <a:avLst/>
            <a:gdLst/>
            <a:ahLst/>
            <a:cxnLst/>
            <a:rect r="r" b="b" t="t" l="l"/>
            <a:pathLst>
              <a:path h="7637514" w="4389837">
                <a:moveTo>
                  <a:pt x="0" y="0"/>
                </a:moveTo>
                <a:lnTo>
                  <a:pt x="4389837" y="0"/>
                </a:lnTo>
                <a:lnTo>
                  <a:pt x="4389837" y="7637514"/>
                </a:lnTo>
                <a:lnTo>
                  <a:pt x="0" y="763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4131" y="3261104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44131" y="4515872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01976" y="5556885"/>
            <a:ext cx="1305503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Types of visualizations used,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7412" y="6455411"/>
            <a:ext cx="13055033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Bar Chart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Pie Chart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Scatter Plot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Hexbin Plot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Heatmap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44131" y="5607583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10150143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spc="-17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Univariate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58508" y="3035853"/>
            <a:ext cx="13055033" cy="312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Univariate analysis in Python involves examining and summarizing a single variable at a time within a dataset.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Price distribution shows most homes are moderately priced with a few high-value outliers.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Living area follows a near-normal pattern with most homes between 1,000-3,000 sqft.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726911" y="3196672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7" y="0"/>
                </a:lnTo>
                <a:lnTo>
                  <a:pt x="456857" y="371577"/>
                </a:lnTo>
                <a:lnTo>
                  <a:pt x="0" y="371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26911" y="4435024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7" y="0"/>
                </a:lnTo>
                <a:lnTo>
                  <a:pt x="456857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26911" y="5313095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7" y="0"/>
                </a:lnTo>
                <a:lnTo>
                  <a:pt x="456857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625" y="5775115"/>
            <a:ext cx="6490962" cy="4367226"/>
          </a:xfrm>
          <a:custGeom>
            <a:avLst/>
            <a:gdLst/>
            <a:ahLst/>
            <a:cxnLst/>
            <a:rect r="r" b="b" t="t" l="l"/>
            <a:pathLst>
              <a:path h="4367226" w="6490962">
                <a:moveTo>
                  <a:pt x="0" y="0"/>
                </a:moveTo>
                <a:lnTo>
                  <a:pt x="6490962" y="0"/>
                </a:lnTo>
                <a:lnTo>
                  <a:pt x="6490962" y="4367227"/>
                </a:lnTo>
                <a:lnTo>
                  <a:pt x="0" y="4367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31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19948" y="5959331"/>
            <a:ext cx="6026371" cy="4183010"/>
          </a:xfrm>
          <a:custGeom>
            <a:avLst/>
            <a:gdLst/>
            <a:ahLst/>
            <a:cxnLst/>
            <a:rect r="r" b="b" t="t" l="l"/>
            <a:pathLst>
              <a:path h="4183010" w="6026371">
                <a:moveTo>
                  <a:pt x="0" y="0"/>
                </a:moveTo>
                <a:lnTo>
                  <a:pt x="6026371" y="0"/>
                </a:lnTo>
                <a:lnTo>
                  <a:pt x="6026371" y="4183011"/>
                </a:lnTo>
                <a:lnTo>
                  <a:pt x="0" y="4183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10150143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spc="-17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Bivariate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99837" y="2640131"/>
            <a:ext cx="13055033" cy="312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Bivariate analysis in Python involves examining and summarizing a two variable at a time within a dataset.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Price distribution shows most homes are moderately priced with a few high-value outliers. Living area follows a near-normal pattern with most homes between 1,000-3,000 sqft.</a:t>
            </a:r>
          </a:p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663500" y="2865120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7"/>
                </a:lnTo>
                <a:lnTo>
                  <a:pt x="0" y="371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63500" y="4225091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0332" y="5336339"/>
            <a:ext cx="6271473" cy="4432930"/>
          </a:xfrm>
          <a:custGeom>
            <a:avLst/>
            <a:gdLst/>
            <a:ahLst/>
            <a:cxnLst/>
            <a:rect r="r" b="b" t="t" l="l"/>
            <a:pathLst>
              <a:path h="4432930" w="6271473">
                <a:moveTo>
                  <a:pt x="0" y="0"/>
                </a:moveTo>
                <a:lnTo>
                  <a:pt x="6271473" y="0"/>
                </a:lnTo>
                <a:lnTo>
                  <a:pt x="6271473" y="4432930"/>
                </a:lnTo>
                <a:lnTo>
                  <a:pt x="0" y="4432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8393" y="5336339"/>
            <a:ext cx="6502308" cy="4432930"/>
          </a:xfrm>
          <a:custGeom>
            <a:avLst/>
            <a:gdLst/>
            <a:ahLst/>
            <a:cxnLst/>
            <a:rect r="r" b="b" t="t" l="l"/>
            <a:pathLst>
              <a:path h="4432930" w="6502308">
                <a:moveTo>
                  <a:pt x="0" y="0"/>
                </a:moveTo>
                <a:lnTo>
                  <a:pt x="6502307" y="0"/>
                </a:lnTo>
                <a:lnTo>
                  <a:pt x="6502307" y="4432930"/>
                </a:lnTo>
                <a:lnTo>
                  <a:pt x="0" y="4432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1625" y="933450"/>
            <a:ext cx="10150143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spc="-17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Multivariate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18230" y="3549850"/>
            <a:ext cx="8669770" cy="4874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Multivariate analysis (MVA) is a set of statistical methods used to analyze data when multiple variables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Strong Correlations: sqft_living shows high positive correlations with price (0.52), bedrooms (0.55), and bathrooms (0.59), indicating its importance in pricing.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Weak/Negative Links: yr_renovated has minimal or negative correlations with most variables (e.g., −0.21 with bathrooms), suggesting limited impact on other features.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91625" y="2975626"/>
            <a:ext cx="8616644" cy="6449901"/>
          </a:xfrm>
          <a:custGeom>
            <a:avLst/>
            <a:gdLst/>
            <a:ahLst/>
            <a:cxnLst/>
            <a:rect r="r" b="b" t="t" l="l"/>
            <a:pathLst>
              <a:path h="6449901" w="8616644">
                <a:moveTo>
                  <a:pt x="0" y="0"/>
                </a:moveTo>
                <a:lnTo>
                  <a:pt x="8616644" y="0"/>
                </a:lnTo>
                <a:lnTo>
                  <a:pt x="8616644" y="6449901"/>
                </a:lnTo>
                <a:lnTo>
                  <a:pt x="0" y="644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3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34821" y="3782275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7" y="0"/>
                </a:lnTo>
                <a:lnTo>
                  <a:pt x="456857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34821" y="5347968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7" y="0"/>
                </a:lnTo>
                <a:lnTo>
                  <a:pt x="456857" y="371577"/>
                </a:lnTo>
                <a:lnTo>
                  <a:pt x="0" y="371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34821" y="6913660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7" y="0"/>
                </a:lnTo>
                <a:lnTo>
                  <a:pt x="456857" y="371577"/>
                </a:lnTo>
                <a:lnTo>
                  <a:pt x="0" y="371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950" y="933450"/>
            <a:ext cx="17140350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spc="-17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Insights and Recommendations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04023" y="3351989"/>
            <a:ext cx="13814153" cy="312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Larger homes (higher sqft, more bedrooms) command higher prices.</a:t>
            </a:r>
          </a:p>
          <a:p>
            <a:pPr algn="l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Prices differ based on city. May be high population in those regions.</a:t>
            </a:r>
          </a:p>
          <a:p>
            <a:pPr algn="l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Renovated homes are ~9.7% more expensive on average than unrenovated homes. This shows that renovations generally add value, but the premium is moderate.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08780" y="2774676"/>
            <a:ext cx="4163370" cy="187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662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662" b="tru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Insights :-</a:t>
            </a:r>
          </a:p>
          <a:p>
            <a:pPr algn="l">
              <a:lnSpc>
                <a:spcPts val="3727"/>
              </a:lnSpc>
            </a:pPr>
          </a:p>
          <a:p>
            <a:pPr algn="l">
              <a:lnSpc>
                <a:spcPts val="3727"/>
              </a:lnSpc>
            </a:pP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08780" y="2850876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04023" y="7346190"/>
            <a:ext cx="13814153" cy="224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prioritize properties with larger living spaces, as they tend to command higher prices and appeal to buyers.</a:t>
            </a:r>
          </a:p>
          <a:p>
            <a:pPr algn="l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Avoid overpaying for renovation claims unless verified by other factors (e.g., location).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08780" y="6417983"/>
            <a:ext cx="5378912" cy="187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662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662" b="true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Recommendation:-</a:t>
            </a:r>
          </a:p>
          <a:p>
            <a:pPr algn="l">
              <a:lnSpc>
                <a:spcPts val="3727"/>
              </a:lnSpc>
            </a:pPr>
          </a:p>
          <a:p>
            <a:pPr algn="l">
              <a:lnSpc>
                <a:spcPts val="3727"/>
              </a:lnSpc>
            </a:pP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8780" y="6494183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81" y="933450"/>
            <a:ext cx="15294526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spc="-17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6512" y="3816921"/>
            <a:ext cx="15980178" cy="318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2891" spc="-14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The exploratory data analysis (EDA) of the housing dataset provided valuable insights into the factors influencing residential property prices. </a:t>
            </a:r>
          </a:p>
          <a:p>
            <a:pPr algn="l">
              <a:lnSpc>
                <a:spcPts val="4534"/>
              </a:lnSpc>
            </a:pPr>
          </a:p>
          <a:p>
            <a:pPr algn="l">
              <a:lnSpc>
                <a:spcPts val="4048"/>
              </a:lnSpc>
            </a:pPr>
            <a:r>
              <a:rPr lang="en-US" sz="2891" spc="-14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Through systematic data cleaning, feature engineering, and statistical analysis, we uncovered key patterns and relationships that can guide real estate stakeholders in decision-making. </a:t>
            </a:r>
          </a:p>
          <a:p>
            <a:pPr algn="l">
              <a:lnSpc>
                <a:spcPts val="469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00271" y="4144947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7"/>
                </a:lnTo>
                <a:lnTo>
                  <a:pt x="0" y="371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0271" y="5792874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7033" y="1873430"/>
            <a:ext cx="11017770" cy="8413570"/>
          </a:xfrm>
          <a:custGeom>
            <a:avLst/>
            <a:gdLst/>
            <a:ahLst/>
            <a:cxnLst/>
            <a:rect r="r" b="b" t="t" l="l"/>
            <a:pathLst>
              <a:path h="8413570" w="11017770">
                <a:moveTo>
                  <a:pt x="0" y="0"/>
                </a:moveTo>
                <a:lnTo>
                  <a:pt x="11017770" y="0"/>
                </a:lnTo>
                <a:lnTo>
                  <a:pt x="11017770" y="8413570"/>
                </a:lnTo>
                <a:lnTo>
                  <a:pt x="0" y="841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47383" y="4680040"/>
            <a:ext cx="15294526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spc="-17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38200"/>
            <a:ext cx="9119546" cy="306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48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INTRODUCTION</a:t>
            </a:r>
          </a:p>
          <a:p>
            <a:pPr algn="just">
              <a:lnSpc>
                <a:spcPts val="1184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516959" y="3981707"/>
            <a:ext cx="15262575" cy="316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</a:pPr>
            <a:r>
              <a:rPr lang="en-US" sz="2550" spc="-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lang="en-US" sz="2550" spc="-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h</a:t>
            </a:r>
            <a:r>
              <a:rPr lang="en-US" sz="2550" spc="-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ousing dataset provides comprehensive information on various attributes associated with residential properties, including price, square footage, location details, and other relevant features.</a:t>
            </a:r>
          </a:p>
          <a:p>
            <a:pPr algn="l">
              <a:lnSpc>
                <a:spcPts val="3570"/>
              </a:lnSpc>
            </a:pPr>
          </a:p>
          <a:p>
            <a:pPr algn="l">
              <a:lnSpc>
                <a:spcPts val="3570"/>
              </a:lnSpc>
            </a:pPr>
          </a:p>
          <a:p>
            <a:pPr algn="l">
              <a:lnSpc>
                <a:spcPts val="3570"/>
              </a:lnSpc>
            </a:pPr>
            <a:r>
              <a:rPr lang="en-US" sz="2550" spc="-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The objective of this project is to conduct an in-depth analysis of the dataset to derive valuable insights for stakeholders in the real estate industry.</a:t>
            </a:r>
          </a:p>
          <a:p>
            <a:pPr algn="l">
              <a:lnSpc>
                <a:spcPts val="357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3919761">
            <a:off x="-872225" y="5430010"/>
            <a:ext cx="3018127" cy="5250989"/>
          </a:xfrm>
          <a:custGeom>
            <a:avLst/>
            <a:gdLst/>
            <a:ahLst/>
            <a:cxnLst/>
            <a:rect r="r" b="b" t="t" l="l"/>
            <a:pathLst>
              <a:path h="5250989" w="3018127">
                <a:moveTo>
                  <a:pt x="3018127" y="0"/>
                </a:moveTo>
                <a:lnTo>
                  <a:pt x="0" y="0"/>
                </a:lnTo>
                <a:lnTo>
                  <a:pt x="0" y="5250989"/>
                </a:lnTo>
                <a:lnTo>
                  <a:pt x="3018127" y="5250989"/>
                </a:lnTo>
                <a:lnTo>
                  <a:pt x="30181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956235">
            <a:off x="12381018" y="-2394259"/>
            <a:ext cx="3018127" cy="5250989"/>
          </a:xfrm>
          <a:custGeom>
            <a:avLst/>
            <a:gdLst/>
            <a:ahLst/>
            <a:cxnLst/>
            <a:rect r="r" b="b" t="t" l="l"/>
            <a:pathLst>
              <a:path h="5250989" w="3018127">
                <a:moveTo>
                  <a:pt x="0" y="0"/>
                </a:moveTo>
                <a:lnTo>
                  <a:pt x="3018127" y="0"/>
                </a:lnTo>
                <a:lnTo>
                  <a:pt x="3018127" y="5250989"/>
                </a:lnTo>
                <a:lnTo>
                  <a:pt x="0" y="5250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9691" y="4286911"/>
            <a:ext cx="483956" cy="393617"/>
          </a:xfrm>
          <a:custGeom>
            <a:avLst/>
            <a:gdLst/>
            <a:ahLst/>
            <a:cxnLst/>
            <a:rect r="r" b="b" t="t" l="l"/>
            <a:pathLst>
              <a:path h="393617" w="483956">
                <a:moveTo>
                  <a:pt x="0" y="0"/>
                </a:moveTo>
                <a:lnTo>
                  <a:pt x="483956" y="0"/>
                </a:lnTo>
                <a:lnTo>
                  <a:pt x="483956" y="393617"/>
                </a:lnTo>
                <a:lnTo>
                  <a:pt x="0" y="39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9691" y="6127564"/>
            <a:ext cx="483956" cy="393617"/>
          </a:xfrm>
          <a:custGeom>
            <a:avLst/>
            <a:gdLst/>
            <a:ahLst/>
            <a:cxnLst/>
            <a:rect r="r" b="b" t="t" l="l"/>
            <a:pathLst>
              <a:path h="393617" w="483956">
                <a:moveTo>
                  <a:pt x="0" y="0"/>
                </a:moveTo>
                <a:lnTo>
                  <a:pt x="483956" y="0"/>
                </a:lnTo>
                <a:lnTo>
                  <a:pt x="483956" y="393617"/>
                </a:lnTo>
                <a:lnTo>
                  <a:pt x="0" y="39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787" y="1116640"/>
            <a:ext cx="10466897" cy="157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8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Data Understanding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31893" y="3220212"/>
            <a:ext cx="12079860" cy="90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 spc="-1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The house dataset Contains real estate property listings with features like price, bedrooms, sqft, location, etc.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31893" y="4662039"/>
            <a:ext cx="12079860" cy="90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 spc="-1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 The house dataset Contains real estate property listings with features like price, bedrooms, sqft, location, etc.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101258" y="3504864"/>
            <a:ext cx="483956" cy="393617"/>
          </a:xfrm>
          <a:custGeom>
            <a:avLst/>
            <a:gdLst/>
            <a:ahLst/>
            <a:cxnLst/>
            <a:rect r="r" b="b" t="t" l="l"/>
            <a:pathLst>
              <a:path h="393617" w="483956">
                <a:moveTo>
                  <a:pt x="0" y="0"/>
                </a:moveTo>
                <a:lnTo>
                  <a:pt x="483955" y="0"/>
                </a:lnTo>
                <a:lnTo>
                  <a:pt x="483955" y="393617"/>
                </a:lnTo>
                <a:lnTo>
                  <a:pt x="0" y="393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01258" y="4946691"/>
            <a:ext cx="483956" cy="393617"/>
          </a:xfrm>
          <a:custGeom>
            <a:avLst/>
            <a:gdLst/>
            <a:ahLst/>
            <a:cxnLst/>
            <a:rect r="r" b="b" t="t" l="l"/>
            <a:pathLst>
              <a:path h="393617" w="483956">
                <a:moveTo>
                  <a:pt x="0" y="0"/>
                </a:moveTo>
                <a:lnTo>
                  <a:pt x="483955" y="0"/>
                </a:lnTo>
                <a:lnTo>
                  <a:pt x="483955" y="393618"/>
                </a:lnTo>
                <a:lnTo>
                  <a:pt x="0" y="393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3688" y="3504864"/>
            <a:ext cx="4579469" cy="6149463"/>
          </a:xfrm>
          <a:custGeom>
            <a:avLst/>
            <a:gdLst/>
            <a:ahLst/>
            <a:cxnLst/>
            <a:rect r="r" b="b" t="t" l="l"/>
            <a:pathLst>
              <a:path h="6149463" w="4579469">
                <a:moveTo>
                  <a:pt x="0" y="0"/>
                </a:moveTo>
                <a:lnTo>
                  <a:pt x="4579469" y="0"/>
                </a:lnTo>
                <a:lnTo>
                  <a:pt x="4579469" y="6149462"/>
                </a:lnTo>
                <a:lnTo>
                  <a:pt x="0" y="614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20" t="0" r="-562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31893" y="5868308"/>
            <a:ext cx="11527407" cy="4175981"/>
          </a:xfrm>
          <a:custGeom>
            <a:avLst/>
            <a:gdLst/>
            <a:ahLst/>
            <a:cxnLst/>
            <a:rect r="r" b="b" t="t" l="l"/>
            <a:pathLst>
              <a:path h="4175981" w="11527407">
                <a:moveTo>
                  <a:pt x="0" y="0"/>
                </a:moveTo>
                <a:lnTo>
                  <a:pt x="11527407" y="0"/>
                </a:lnTo>
                <a:lnTo>
                  <a:pt x="11527407" y="4175982"/>
                </a:lnTo>
                <a:lnTo>
                  <a:pt x="0" y="4175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13" t="-8486" r="-3995" b="-247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4828" y="1787176"/>
            <a:ext cx="6801951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37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Outlier Handling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68470" y="1980719"/>
            <a:ext cx="7388690" cy="94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3"/>
              </a:lnSpc>
            </a:pPr>
            <a:r>
              <a:rPr lang="en-US" sz="2680" spc="-13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Outlier data is a datapoint that differ from the rest of datapoint.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68470" y="3814312"/>
            <a:ext cx="7388690" cy="94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3"/>
              </a:lnSpc>
            </a:pPr>
            <a:r>
              <a:rPr lang="en-US" sz="2680" spc="-13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Box plots are a great way to visualize and identify outliers in a dataset.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915571" y="2108144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15571" y="3964507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7383992" y="6191250"/>
            <a:ext cx="3976874" cy="0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7364942" y="5787676"/>
            <a:ext cx="0" cy="807148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379916" y="5787676"/>
            <a:ext cx="0" cy="807148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897880" y="7899749"/>
            <a:ext cx="6492240" cy="0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364942" y="6594824"/>
            <a:ext cx="3976874" cy="2458431"/>
          </a:xfrm>
          <a:custGeom>
            <a:avLst/>
            <a:gdLst/>
            <a:ahLst/>
            <a:cxnLst/>
            <a:rect r="r" b="b" t="t" l="l"/>
            <a:pathLst>
              <a:path h="2458431" w="3976874">
                <a:moveTo>
                  <a:pt x="0" y="0"/>
                </a:moveTo>
                <a:lnTo>
                  <a:pt x="3976874" y="0"/>
                </a:lnTo>
                <a:lnTo>
                  <a:pt x="3976874" y="2458431"/>
                </a:lnTo>
                <a:lnTo>
                  <a:pt x="0" y="245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2371070" y="7496175"/>
            <a:ext cx="0" cy="807148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5916930" y="7496175"/>
            <a:ext cx="0" cy="807148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867966" y="5412391"/>
            <a:ext cx="300892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Interquartile Range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08764" y="5763721"/>
            <a:ext cx="87047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(IQR)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54884" y="8429211"/>
            <a:ext cx="87047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MAX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84471" y="8429211"/>
            <a:ext cx="87047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41543" y="9377105"/>
            <a:ext cx="87047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Q1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84411" y="9377105"/>
            <a:ext cx="87047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Q3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08764" y="9377105"/>
            <a:ext cx="120812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Median</a:t>
            </a:r>
          </a:p>
        </p:txBody>
      </p:sp>
      <p:sp>
        <p:nvSpPr>
          <p:cNvPr name="AutoShape 21" id="21"/>
          <p:cNvSpPr/>
          <p:nvPr/>
        </p:nvSpPr>
        <p:spPr>
          <a:xfrm flipH="true">
            <a:off x="9334329" y="6591300"/>
            <a:ext cx="0" cy="2405361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4198050" y="7628669"/>
            <a:ext cx="271080" cy="27108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469130" y="8032243"/>
            <a:ext cx="271080" cy="27108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flipV="true">
            <a:off x="2823735" y="7840645"/>
            <a:ext cx="1364979" cy="767464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2827726" y="8298775"/>
            <a:ext cx="1531198" cy="328026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2397441" y="8747346"/>
            <a:ext cx="1678362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Outlier data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491736" y="7496175"/>
            <a:ext cx="271080" cy="27108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>
            <a:off x="13772607" y="7765359"/>
            <a:ext cx="1343275" cy="804847"/>
          </a:xfrm>
          <a:prstGeom prst="line">
            <a:avLst/>
          </a:prstGeom>
          <a:ln cap="flat" w="38100">
            <a:solidFill>
              <a:srgbClr val="4D65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5" id="35"/>
          <p:cNvSpPr txBox="true"/>
          <p:nvPr/>
        </p:nvSpPr>
        <p:spPr>
          <a:xfrm rot="0">
            <a:off x="14840187" y="8621376"/>
            <a:ext cx="1678362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Outlier data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210" y="1181429"/>
            <a:ext cx="1171279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37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Outlier Detection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14676" y="3124995"/>
            <a:ext cx="16444624" cy="5406170"/>
          </a:xfrm>
          <a:custGeom>
            <a:avLst/>
            <a:gdLst/>
            <a:ahLst/>
            <a:cxnLst/>
            <a:rect r="r" b="b" t="t" l="l"/>
            <a:pathLst>
              <a:path h="5406170" w="16444624">
                <a:moveTo>
                  <a:pt x="0" y="0"/>
                </a:moveTo>
                <a:lnTo>
                  <a:pt x="16444624" y="0"/>
                </a:lnTo>
                <a:lnTo>
                  <a:pt x="16444624" y="5406171"/>
                </a:lnTo>
                <a:lnTo>
                  <a:pt x="0" y="540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61109" y="8931216"/>
            <a:ext cx="375175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Before replacing outliers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1341" y="1164017"/>
            <a:ext cx="9586603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7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Replacing Outliers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3003483"/>
            <a:ext cx="17725642" cy="5494949"/>
          </a:xfrm>
          <a:custGeom>
            <a:avLst/>
            <a:gdLst/>
            <a:ahLst/>
            <a:cxnLst/>
            <a:rect r="r" b="b" t="t" l="l"/>
            <a:pathLst>
              <a:path h="5494949" w="17725642">
                <a:moveTo>
                  <a:pt x="0" y="0"/>
                </a:moveTo>
                <a:lnTo>
                  <a:pt x="17725642" y="0"/>
                </a:lnTo>
                <a:lnTo>
                  <a:pt x="17725642" y="5494949"/>
                </a:lnTo>
                <a:lnTo>
                  <a:pt x="0" y="5494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9042" y="923925"/>
            <a:ext cx="1210614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37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Handling Invalid Values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10896" y="3630376"/>
            <a:ext cx="12827247" cy="352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Negative Prices Corrected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Replaced illogical negative price values with the dataset's mean price to ensure valid analysis.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-13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Sqft_living Validation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1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Ensured living area (sqft_living) matches the sum of above-ground and basement areas (sqft_above + sqft_basement) for consistency.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4224559">
            <a:off x="15613483" y="88392"/>
            <a:ext cx="3018127" cy="5250989"/>
          </a:xfrm>
          <a:custGeom>
            <a:avLst/>
            <a:gdLst/>
            <a:ahLst/>
            <a:cxnLst/>
            <a:rect r="r" b="b" t="t" l="l"/>
            <a:pathLst>
              <a:path h="5250989" w="3018127">
                <a:moveTo>
                  <a:pt x="0" y="0"/>
                </a:moveTo>
                <a:lnTo>
                  <a:pt x="3018127" y="0"/>
                </a:lnTo>
                <a:lnTo>
                  <a:pt x="3018127" y="5250989"/>
                </a:lnTo>
                <a:lnTo>
                  <a:pt x="0" y="5250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73868" y="3678001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73868" y="5639415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8"/>
                </a:lnTo>
                <a:lnTo>
                  <a:pt x="0" y="371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10896" y="7539986"/>
            <a:ext cx="10696161" cy="1949920"/>
          </a:xfrm>
          <a:custGeom>
            <a:avLst/>
            <a:gdLst/>
            <a:ahLst/>
            <a:cxnLst/>
            <a:rect r="r" b="b" t="t" l="l"/>
            <a:pathLst>
              <a:path h="1949920" w="10696161">
                <a:moveTo>
                  <a:pt x="0" y="0"/>
                </a:moveTo>
                <a:lnTo>
                  <a:pt x="10696161" y="0"/>
                </a:lnTo>
                <a:lnTo>
                  <a:pt x="10696161" y="1949920"/>
                </a:lnTo>
                <a:lnTo>
                  <a:pt x="0" y="1949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9143" b="-304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77" r="0" b="-9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4998" y="923925"/>
            <a:ext cx="9798131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37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Statistical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29989" y="3777358"/>
            <a:ext cx="10358011" cy="403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3283" spc="-16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Conducted hypothesis testing including t-tests, ANOVA, and chi-square to analyze price variations across property features.</a:t>
            </a:r>
          </a:p>
          <a:p>
            <a:pPr algn="l">
              <a:lnSpc>
                <a:spcPts val="4597"/>
              </a:lnSpc>
            </a:pPr>
          </a:p>
          <a:p>
            <a:pPr algn="l">
              <a:lnSpc>
                <a:spcPts val="4597"/>
              </a:lnSpc>
            </a:pPr>
            <a:r>
              <a:rPr lang="en-US" sz="3283" spc="-16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Found significant price differences based on waterfront status (p=0.003) and property condition (p&lt;0.001).</a:t>
            </a:r>
          </a:p>
          <a:p>
            <a:pPr algn="l">
              <a:lnSpc>
                <a:spcPts val="459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5306083">
            <a:off x="3076518" y="-2625494"/>
            <a:ext cx="3018127" cy="5250989"/>
          </a:xfrm>
          <a:custGeom>
            <a:avLst/>
            <a:gdLst/>
            <a:ahLst/>
            <a:cxnLst/>
            <a:rect r="r" b="b" t="t" l="l"/>
            <a:pathLst>
              <a:path h="5250989" w="3018127">
                <a:moveTo>
                  <a:pt x="3018127" y="0"/>
                </a:moveTo>
                <a:lnTo>
                  <a:pt x="0" y="0"/>
                </a:lnTo>
                <a:lnTo>
                  <a:pt x="0" y="5250988"/>
                </a:lnTo>
                <a:lnTo>
                  <a:pt x="3018127" y="5250988"/>
                </a:lnTo>
                <a:lnTo>
                  <a:pt x="30181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51317" y="4536952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7"/>
                </a:lnTo>
                <a:lnTo>
                  <a:pt x="0" y="371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51317" y="6484138"/>
            <a:ext cx="456858" cy="371577"/>
          </a:xfrm>
          <a:custGeom>
            <a:avLst/>
            <a:gdLst/>
            <a:ahLst/>
            <a:cxnLst/>
            <a:rect r="r" b="b" t="t" l="l"/>
            <a:pathLst>
              <a:path h="371577" w="456858">
                <a:moveTo>
                  <a:pt x="0" y="0"/>
                </a:moveTo>
                <a:lnTo>
                  <a:pt x="456858" y="0"/>
                </a:lnTo>
                <a:lnTo>
                  <a:pt x="456858" y="371577"/>
                </a:lnTo>
                <a:lnTo>
                  <a:pt x="0" y="371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4998" y="3048468"/>
            <a:ext cx="6344785" cy="6871339"/>
          </a:xfrm>
          <a:custGeom>
            <a:avLst/>
            <a:gdLst/>
            <a:ahLst/>
            <a:cxnLst/>
            <a:rect r="r" b="b" t="t" l="l"/>
            <a:pathLst>
              <a:path h="6871339" w="6344785">
                <a:moveTo>
                  <a:pt x="0" y="0"/>
                </a:moveTo>
                <a:lnTo>
                  <a:pt x="6344785" y="0"/>
                </a:lnTo>
                <a:lnTo>
                  <a:pt x="6344785" y="6871340"/>
                </a:lnTo>
                <a:lnTo>
                  <a:pt x="0" y="6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803" r="-5640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24559">
            <a:off x="15613483" y="88392"/>
            <a:ext cx="3018127" cy="5250989"/>
          </a:xfrm>
          <a:custGeom>
            <a:avLst/>
            <a:gdLst/>
            <a:ahLst/>
            <a:cxnLst/>
            <a:rect r="r" b="b" t="t" l="l"/>
            <a:pathLst>
              <a:path h="5250989" w="3018127">
                <a:moveTo>
                  <a:pt x="0" y="0"/>
                </a:moveTo>
                <a:lnTo>
                  <a:pt x="3018127" y="0"/>
                </a:lnTo>
                <a:lnTo>
                  <a:pt x="3018127" y="5250989"/>
                </a:lnTo>
                <a:lnTo>
                  <a:pt x="0" y="52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644" y="1227986"/>
            <a:ext cx="11255989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37"/>
              </a:lnSpc>
            </a:pPr>
            <a:r>
              <a:rPr lang="en-US" sz="9114" spc="-182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Descriptive Analysis</a:t>
            </a:r>
          </a:p>
          <a:p>
            <a:pPr algn="l">
              <a:lnSpc>
                <a:spcPts val="1093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1720" y="3821753"/>
            <a:ext cx="16464559" cy="4589496"/>
          </a:xfrm>
          <a:custGeom>
            <a:avLst/>
            <a:gdLst/>
            <a:ahLst/>
            <a:cxnLst/>
            <a:rect r="r" b="b" t="t" l="l"/>
            <a:pathLst>
              <a:path h="4589496" w="16464559">
                <a:moveTo>
                  <a:pt x="0" y="0"/>
                </a:moveTo>
                <a:lnTo>
                  <a:pt x="16464560" y="0"/>
                </a:lnTo>
                <a:lnTo>
                  <a:pt x="16464560" y="4589496"/>
                </a:lnTo>
                <a:lnTo>
                  <a:pt x="0" y="458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17527" y="109889"/>
            <a:ext cx="870473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>
                    <a:alpha val="80000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DAGtoArdX-w</dc:identifier>
  <dcterms:modified xsi:type="dcterms:W3CDTF">2011-08-01T06:04:30Z</dcterms:modified>
  <cp:revision>1</cp:revision>
  <dc:title>Grey and Black Modern Clean Real Estate Listing Presentation</dc:title>
</cp:coreProperties>
</file>